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330" r:id="rId3"/>
    <p:sldId id="333" r:id="rId4"/>
    <p:sldId id="300" r:id="rId5"/>
    <p:sldId id="338" r:id="rId6"/>
    <p:sldId id="340" r:id="rId7"/>
    <p:sldId id="339" r:id="rId8"/>
    <p:sldId id="342" r:id="rId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8503" autoAdjust="0"/>
  </p:normalViewPr>
  <p:slideViewPr>
    <p:cSldViewPr snapToGrid="0" snapToObjects="1">
      <p:cViewPr varScale="1">
        <p:scale>
          <a:sx n="72" d="100"/>
          <a:sy n="72" d="100"/>
        </p:scale>
        <p:origin x="8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-2808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FD1FC53-AA6F-4E40-B682-F6B76BAF0F0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3A25F10-3322-E44B-8835-6868D9AB8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03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F7AEC78-8E86-E34B-ADBE-29B7C72AE81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7CCFA77-98F5-5042-9355-F41004A4E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600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53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3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FE576-1494-D442-9236-A02385B6E0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21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FE576-1494-D442-9236-A02385B6E0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65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FE576-1494-D442-9236-A02385B6E0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88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FE576-1494-D442-9236-A02385B6E0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57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FE576-1494-D442-9236-A02385B6E0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86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3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E46F-959D-7D4D-9532-6E7D0064529E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501-CAA1-E042-8EAB-3126A20363DE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6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A9A0-381D-F649-9F6A-8651F1D4EAD3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23B6-318B-CA41-9E4B-FF4B25C35C9A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2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EC25-3CB8-504F-8685-EBCF54703CC5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9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6CDC-8BC1-674F-B831-2F6E07139701}" type="datetime1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1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C709-98E9-634E-A13A-B3748F8D0993}" type="datetime1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4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AF1F-9BCD-4941-A434-1298DC6C7548}" type="datetime1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B92D-1F11-9842-B73B-4370A696A055}" type="datetime1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3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6831-1217-B748-B009-6CA04E16AD4A}" type="datetime1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7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61D1-7555-A54E-A86B-A736C15C8519}" type="datetime1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9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85D87-3524-BF42-9F1D-EF5E827876A5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2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0971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970835"/>
            <a:ext cx="9144000" cy="1887166"/>
          </a:xfrm>
          <a:prstGeom prst="rect">
            <a:avLst/>
          </a:prstGeom>
          <a:solidFill>
            <a:srgbClr val="0971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48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83" y="184936"/>
            <a:ext cx="1860239" cy="54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8911" y="5097193"/>
            <a:ext cx="8266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Education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2020-2021 Proposed Budget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Iline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Tracey, Superintendent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Phillip Penn, Chief Financial Officer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1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9078" y="818148"/>
            <a:ext cx="846772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6286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9081" y="317340"/>
            <a:ext cx="6835775" cy="500813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41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2" y="336913"/>
            <a:ext cx="496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2020-21 Baseline Budget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DCAFB9-090E-3349-BA73-282605A5499A}"/>
              </a:ext>
            </a:extLst>
          </p:cNvPr>
          <p:cNvSpPr txBox="1">
            <a:spLocks/>
          </p:cNvSpPr>
          <p:nvPr/>
        </p:nvSpPr>
        <p:spPr>
          <a:xfrm>
            <a:off x="480950" y="160020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2019-2020 Budget	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$188,218,697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2020-2021 Request	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$199,019,490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Difference:			$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10,800,793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% increase:		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5.73%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B28464-CE8C-B648-AA82-DCA08019EB16}"/>
              </a:ext>
            </a:extLst>
          </p:cNvPr>
          <p:cNvSpPr txBox="1">
            <a:spLocks/>
          </p:cNvSpPr>
          <p:nvPr/>
        </p:nvSpPr>
        <p:spPr>
          <a:xfrm>
            <a:off x="388609" y="4466913"/>
            <a:ext cx="8128660" cy="63284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reflects a turn-the-lights on budget – no new resources, no new programs, etc. We start the 2020-21 year with exactly what we have right now.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school is short resources – library and media specialists, guidance counselors, or other staff – this budget doesn’t address that need.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9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57176"/>
            <a:ext cx="1695450" cy="49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1"/>
          <p:cNvSpPr txBox="1">
            <a:spLocks/>
          </p:cNvSpPr>
          <p:nvPr/>
        </p:nvSpPr>
        <p:spPr bwMode="auto">
          <a:xfrm>
            <a:off x="219079" y="257176"/>
            <a:ext cx="6835775" cy="494448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+mn-lt"/>
                <a:cs typeface="Times New Roman" charset="0"/>
              </a:rPr>
              <a:t>Proposed New </a:t>
            </a:r>
            <a:r>
              <a:rPr lang="en-US" b="1" dirty="0" smtClean="0">
                <a:solidFill>
                  <a:schemeClr val="bg1"/>
                </a:solidFill>
                <a:latin typeface="+mn-lt"/>
                <a:cs typeface="Times New Roman" charset="0"/>
              </a:rPr>
              <a:t>Spending 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  <a:cs typeface="Times New Roman" charset="0"/>
              </a:rPr>
              <a:t>(not included in $10.8MM increase)</a:t>
            </a:r>
            <a:endParaRPr lang="en-US" sz="1800" b="1" dirty="0">
              <a:solidFill>
                <a:schemeClr val="bg1"/>
              </a:solidFill>
              <a:latin typeface="+mn-lt"/>
              <a:cs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3B4F3-10F5-4644-84C2-B6B458446234}"/>
              </a:ext>
            </a:extLst>
          </p:cNvPr>
          <p:cNvSpPr txBox="1"/>
          <p:nvPr/>
        </p:nvSpPr>
        <p:spPr>
          <a:xfrm>
            <a:off x="484094" y="50453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1" y="6356356"/>
            <a:ext cx="2133600" cy="365125"/>
          </a:xfrm>
        </p:spPr>
        <p:txBody>
          <a:bodyPr/>
          <a:lstStyle/>
          <a:p>
            <a:fld id="{37EC49E4-490B-3448-ABB7-1E001E8E0F8E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937" y="850288"/>
            <a:ext cx="6220126" cy="51574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079" y="1220064"/>
            <a:ext cx="1188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Alliance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Grant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419061" y="1259820"/>
            <a:ext cx="5565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25689" y="1677260"/>
            <a:ext cx="5565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21497" y="5989986"/>
            <a:ext cx="107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-1,246,126</a:t>
            </a:r>
            <a:endParaRPr lang="en-US" sz="14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498,000</a:t>
            </a:r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45569" y="1895920"/>
            <a:ext cx="5565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2073" y="2306735"/>
            <a:ext cx="5565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72073" y="2942843"/>
            <a:ext cx="5565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19061" y="5275225"/>
            <a:ext cx="5565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57176"/>
            <a:ext cx="1695450" cy="49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1"/>
          <p:cNvSpPr txBox="1">
            <a:spLocks/>
          </p:cNvSpPr>
          <p:nvPr/>
        </p:nvSpPr>
        <p:spPr bwMode="auto">
          <a:xfrm>
            <a:off x="219079" y="257176"/>
            <a:ext cx="6835775" cy="494448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+mn-lt"/>
                <a:cs typeface="Times New Roman" charset="0"/>
              </a:rPr>
              <a:t>Recommended</a:t>
            </a:r>
            <a:r>
              <a:rPr lang="en-US" b="1" dirty="0" smtClean="0">
                <a:solidFill>
                  <a:schemeClr val="bg1"/>
                </a:solidFill>
                <a:latin typeface="+mn-lt"/>
                <a:cs typeface="Times New Roman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n-lt"/>
                <a:cs typeface="Times New Roman" charset="0"/>
              </a:rPr>
              <a:t>Strategies for Mitigating the </a:t>
            </a:r>
            <a:r>
              <a:rPr lang="en-US" b="1" dirty="0" smtClean="0">
                <a:solidFill>
                  <a:schemeClr val="bg1"/>
                </a:solidFill>
                <a:latin typeface="+mn-lt"/>
                <a:cs typeface="Times New Roman" charset="0"/>
              </a:rPr>
              <a:t>Increase</a:t>
            </a:r>
            <a:endParaRPr lang="en-US" b="1" dirty="0">
              <a:solidFill>
                <a:schemeClr val="bg1"/>
              </a:solidFill>
              <a:latin typeface="+mn-lt"/>
              <a:cs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3B4F3-10F5-4644-84C2-B6B458446234}"/>
              </a:ext>
            </a:extLst>
          </p:cNvPr>
          <p:cNvSpPr txBox="1"/>
          <p:nvPr/>
        </p:nvSpPr>
        <p:spPr>
          <a:xfrm>
            <a:off x="484094" y="50453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D129A9-9D10-BB41-BA2E-2F8ED3793A0D}"/>
              </a:ext>
            </a:extLst>
          </p:cNvPr>
          <p:cNvSpPr txBox="1">
            <a:spLocks/>
          </p:cNvSpPr>
          <p:nvPr/>
        </p:nvSpPr>
        <p:spPr>
          <a:xfrm>
            <a:off x="779463" y="1307272"/>
            <a:ext cx="7583487" cy="42089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Shrink staffing levels through attrition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15-20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certified positions at average departing salary of $62,338.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($935K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$1.2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million)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number of required buses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buses at $437.57/day x 180 days, plus fuel savings.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($200K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$250K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aggressively manage turnover and hiring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to save $3,000 - $5,000 per hire, 135 hires. ($405K to $675K)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1" y="6356356"/>
            <a:ext cx="2133600" cy="365125"/>
          </a:xfrm>
        </p:spPr>
        <p:txBody>
          <a:bodyPr/>
          <a:lstStyle/>
          <a:p>
            <a:fld id="{37EC49E4-490B-3448-ABB7-1E001E8E0F8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6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57176"/>
            <a:ext cx="1695450" cy="49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1"/>
          <p:cNvSpPr txBox="1">
            <a:spLocks/>
          </p:cNvSpPr>
          <p:nvPr/>
        </p:nvSpPr>
        <p:spPr bwMode="auto">
          <a:xfrm>
            <a:off x="219079" y="257176"/>
            <a:ext cx="6835775" cy="494448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+mn-lt"/>
                <a:cs typeface="Times New Roman" charset="0"/>
              </a:rPr>
              <a:t>Recommended </a:t>
            </a:r>
            <a:r>
              <a:rPr lang="en-US" b="1" dirty="0">
                <a:solidFill>
                  <a:schemeClr val="bg1"/>
                </a:solidFill>
                <a:latin typeface="+mn-lt"/>
                <a:cs typeface="Times New Roman" charset="0"/>
              </a:rPr>
              <a:t>Strategies for Mitigating the </a:t>
            </a:r>
            <a:r>
              <a:rPr lang="en-US" b="1" dirty="0" smtClean="0">
                <a:solidFill>
                  <a:schemeClr val="bg1"/>
                </a:solidFill>
                <a:latin typeface="+mn-lt"/>
                <a:cs typeface="Times New Roman" charset="0"/>
              </a:rPr>
              <a:t>Increase</a:t>
            </a:r>
            <a:endParaRPr lang="en-US" b="1" dirty="0">
              <a:solidFill>
                <a:schemeClr val="bg1"/>
              </a:solidFill>
              <a:latin typeface="+mn-lt"/>
              <a:cs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3B4F3-10F5-4644-84C2-B6B458446234}"/>
              </a:ext>
            </a:extLst>
          </p:cNvPr>
          <p:cNvSpPr txBox="1"/>
          <p:nvPr/>
        </p:nvSpPr>
        <p:spPr>
          <a:xfrm>
            <a:off x="484094" y="50453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D129A9-9D10-BB41-BA2E-2F8ED3793A0D}"/>
              </a:ext>
            </a:extLst>
          </p:cNvPr>
          <p:cNvSpPr txBox="1">
            <a:spLocks/>
          </p:cNvSpPr>
          <p:nvPr/>
        </p:nvSpPr>
        <p:spPr>
          <a:xfrm>
            <a:off x="779463" y="1307271"/>
            <a:ext cx="7583487" cy="41073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Negotiate furlough day(s)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Teacher, Administrator and Management furlough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days 2 x  $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530K per day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($1.0MM to $1.1MM General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Fund only).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 impact of Workers’ Compensation claims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10% reduction in substitute costs equivalent to $170K savings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new grant revenue opportunities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$400K to $500K, conditional on new grant writer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1" y="6356356"/>
            <a:ext cx="2133600" cy="365125"/>
          </a:xfrm>
        </p:spPr>
        <p:txBody>
          <a:bodyPr/>
          <a:lstStyle/>
          <a:p>
            <a:fld id="{37EC49E4-490B-3448-ABB7-1E001E8E0F8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2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57176"/>
            <a:ext cx="1695450" cy="49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1"/>
          <p:cNvSpPr txBox="1">
            <a:spLocks/>
          </p:cNvSpPr>
          <p:nvPr/>
        </p:nvSpPr>
        <p:spPr bwMode="auto">
          <a:xfrm>
            <a:off x="219079" y="257176"/>
            <a:ext cx="6835775" cy="494448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+mn-lt"/>
                <a:cs typeface="Times New Roman" charset="0"/>
              </a:rPr>
              <a:t>Summary of </a:t>
            </a:r>
            <a:r>
              <a:rPr lang="en-US" b="1" dirty="0" smtClean="0">
                <a:solidFill>
                  <a:schemeClr val="bg1"/>
                </a:solidFill>
                <a:latin typeface="+mn-lt"/>
                <a:cs typeface="Times New Roman" charset="0"/>
              </a:rPr>
              <a:t>Recommended Strategies</a:t>
            </a:r>
            <a:endParaRPr lang="en-US" b="1" dirty="0">
              <a:solidFill>
                <a:schemeClr val="bg1"/>
              </a:solidFill>
              <a:latin typeface="+mn-lt"/>
              <a:cs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3B4F3-10F5-4644-84C2-B6B458446234}"/>
              </a:ext>
            </a:extLst>
          </p:cNvPr>
          <p:cNvSpPr txBox="1"/>
          <p:nvPr/>
        </p:nvSpPr>
        <p:spPr>
          <a:xfrm>
            <a:off x="484094" y="50453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D129A9-9D10-BB41-BA2E-2F8ED3793A0D}"/>
              </a:ext>
            </a:extLst>
          </p:cNvPr>
          <p:cNvSpPr txBox="1">
            <a:spLocks/>
          </p:cNvSpPr>
          <p:nvPr/>
        </p:nvSpPr>
        <p:spPr>
          <a:xfrm>
            <a:off x="779463" y="1307272"/>
            <a:ext cx="7583487" cy="42089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Total savings across all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strategies is a range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$3.1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$3.9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million.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Midpoint of the range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$3.5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1" y="6356356"/>
            <a:ext cx="2133600" cy="365125"/>
          </a:xfrm>
        </p:spPr>
        <p:txBody>
          <a:bodyPr/>
          <a:lstStyle/>
          <a:p>
            <a:fld id="{37EC49E4-490B-3448-ABB7-1E001E8E0F8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1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57176"/>
            <a:ext cx="1695450" cy="49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1"/>
          <p:cNvSpPr txBox="1">
            <a:spLocks/>
          </p:cNvSpPr>
          <p:nvPr/>
        </p:nvSpPr>
        <p:spPr bwMode="auto">
          <a:xfrm>
            <a:off x="219079" y="257176"/>
            <a:ext cx="6835775" cy="494448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+mn-lt"/>
                <a:cs typeface="Times New Roman" charset="0"/>
              </a:rPr>
              <a:t>Potential Additional Strategies</a:t>
            </a:r>
            <a:endParaRPr lang="en-US" b="1" dirty="0">
              <a:solidFill>
                <a:schemeClr val="bg1"/>
              </a:solidFill>
              <a:latin typeface="+mn-lt"/>
              <a:cs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3B4F3-10F5-4644-84C2-B6B458446234}"/>
              </a:ext>
            </a:extLst>
          </p:cNvPr>
          <p:cNvSpPr txBox="1"/>
          <p:nvPr/>
        </p:nvSpPr>
        <p:spPr>
          <a:xfrm>
            <a:off x="484094" y="50453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D129A9-9D10-BB41-BA2E-2F8ED3793A0D}"/>
              </a:ext>
            </a:extLst>
          </p:cNvPr>
          <p:cNvSpPr txBox="1">
            <a:spLocks/>
          </p:cNvSpPr>
          <p:nvPr/>
        </p:nvSpPr>
        <p:spPr>
          <a:xfrm>
            <a:off x="779463" y="1307272"/>
            <a:ext cx="7583487" cy="42089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fiscal 2020-21: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Retirement incentive to certified staff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Beyond fiscal 2020-21: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Consolidate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Proposals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from Budget Mitigation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1" y="6356356"/>
            <a:ext cx="2133600" cy="365125"/>
          </a:xfrm>
        </p:spPr>
        <p:txBody>
          <a:bodyPr/>
          <a:lstStyle/>
          <a:p>
            <a:fld id="{37EC49E4-490B-3448-ABB7-1E001E8E0F8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5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9078" y="818148"/>
            <a:ext cx="846772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6286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9081" y="317340"/>
            <a:ext cx="6835775" cy="500813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41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2" y="336913"/>
            <a:ext cx="496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2020-21 Budget Recommendation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DCAFB9-090E-3349-BA73-282605A5499A}"/>
              </a:ext>
            </a:extLst>
          </p:cNvPr>
          <p:cNvSpPr txBox="1">
            <a:spLocks/>
          </p:cNvSpPr>
          <p:nvPr/>
        </p:nvSpPr>
        <p:spPr>
          <a:xfrm>
            <a:off x="717762" y="1600206"/>
            <a:ext cx="747035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tabLst>
                <a:tab pos="6864350" algn="r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2020-2021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Baseline	$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199,019,490</a:t>
            </a:r>
          </a:p>
          <a:p>
            <a:pPr marL="0" indent="0">
              <a:spcAft>
                <a:spcPts val="600"/>
              </a:spcAft>
              <a:buNone/>
              <a:tabLst>
                <a:tab pos="686435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Non-Alliance new spend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+$498,000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  <a:tabLst>
                <a:tab pos="686435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Mitigation strategies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$3,500,000)</a:t>
            </a:r>
          </a:p>
          <a:p>
            <a:pPr marL="0" indent="0">
              <a:spcAft>
                <a:spcPts val="600"/>
              </a:spcAft>
              <a:buNone/>
              <a:tabLst>
                <a:tab pos="686435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Total	$196,017,490</a:t>
            </a:r>
          </a:p>
          <a:p>
            <a:pPr marL="0" indent="0">
              <a:spcAft>
                <a:spcPts val="600"/>
              </a:spcAft>
              <a:buNone/>
              <a:tabLst>
                <a:tab pos="686435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Change vs 2019-20 budget	$7,798,793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/>
              <a:buNone/>
              <a:tabLst>
                <a:tab pos="686435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.14%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5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9294</TotalTime>
  <Words>383</Words>
  <Application>Microsoft Office PowerPoint</Application>
  <PresentationFormat>On-screen Show (4:3)</PresentationFormat>
  <Paragraphs>68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MS PGothic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NHPS-Celentano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Keisha Redd- Hannans</dc:creator>
  <cp:lastModifiedBy>Penn, Phillip</cp:lastModifiedBy>
  <cp:revision>293</cp:revision>
  <cp:lastPrinted>2020-02-14T22:19:54Z</cp:lastPrinted>
  <dcterms:created xsi:type="dcterms:W3CDTF">2019-01-31T19:16:59Z</dcterms:created>
  <dcterms:modified xsi:type="dcterms:W3CDTF">2020-02-20T18:27:24Z</dcterms:modified>
</cp:coreProperties>
</file>